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76" r:id="rId4"/>
    <p:sldId id="257" r:id="rId5"/>
    <p:sldId id="258" r:id="rId6"/>
    <p:sldId id="259" r:id="rId7"/>
    <p:sldId id="260" r:id="rId8"/>
    <p:sldId id="261" r:id="rId9"/>
    <p:sldId id="262" r:id="rId10"/>
    <p:sldId id="268" r:id="rId11"/>
    <p:sldId id="269" r:id="rId12"/>
    <p:sldId id="266" r:id="rId13"/>
    <p:sldId id="267" r:id="rId14"/>
    <p:sldId id="275" r:id="rId15"/>
    <p:sldId id="270" r:id="rId16"/>
    <p:sldId id="272" r:id="rId17"/>
    <p:sldId id="273" r:id="rId18"/>
    <p:sldId id="264" r:id="rId19"/>
    <p:sldId id="265"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AF6359E-545D-4FBD-BAAD-76B8EF7E36E9}" type="datetimeFigureOut">
              <a:rPr lang="en-US" smtClean="0"/>
              <a:t>11/3/2015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B7D9325-66A8-4754-9D1B-3157E2C96C5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F6359E-545D-4FBD-BAAD-76B8EF7E36E9}" type="datetimeFigureOut">
              <a:rPr lang="en-US" smtClean="0"/>
              <a:t>11/3/2015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B7D9325-66A8-4754-9D1B-3157E2C96C5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F6359E-545D-4FBD-BAAD-76B8EF7E36E9}" type="datetimeFigureOut">
              <a:rPr lang="en-US" smtClean="0"/>
              <a:t>11/3/2015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B7D9325-66A8-4754-9D1B-3157E2C96C5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F6359E-545D-4FBD-BAAD-76B8EF7E36E9}" type="datetimeFigureOut">
              <a:rPr lang="en-US" smtClean="0"/>
              <a:t>11/3/2015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B7D9325-66A8-4754-9D1B-3157E2C96C5B}"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AF6359E-545D-4FBD-BAAD-76B8EF7E36E9}" type="datetimeFigureOut">
              <a:rPr lang="en-US" smtClean="0"/>
              <a:t>11/3/2015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B7D9325-66A8-4754-9D1B-3157E2C96C5B}"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AF6359E-545D-4FBD-BAAD-76B8EF7E36E9}" type="datetimeFigureOut">
              <a:rPr lang="en-US" smtClean="0"/>
              <a:t>11/3/2015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B7D9325-66A8-4754-9D1B-3157E2C96C5B}"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AF6359E-545D-4FBD-BAAD-76B8EF7E36E9}" type="datetimeFigureOut">
              <a:rPr lang="en-US" smtClean="0"/>
              <a:t>11/3/2015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B7D9325-66A8-4754-9D1B-3157E2C96C5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AF6359E-545D-4FBD-BAAD-76B8EF7E36E9}" type="datetimeFigureOut">
              <a:rPr lang="en-US" smtClean="0"/>
              <a:t>11/3/2015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B7D9325-66A8-4754-9D1B-3157E2C96C5B}"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AF6359E-545D-4FBD-BAAD-76B8EF7E36E9}" type="datetimeFigureOut">
              <a:rPr lang="en-US" smtClean="0"/>
              <a:t>11/3/2015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B7D9325-66A8-4754-9D1B-3157E2C96C5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AF6359E-545D-4FBD-BAAD-76B8EF7E36E9}" type="datetimeFigureOut">
              <a:rPr lang="en-US" smtClean="0"/>
              <a:t>11/3/2015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B7D9325-66A8-4754-9D1B-3157E2C96C5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AF6359E-545D-4FBD-BAAD-76B8EF7E36E9}" type="datetimeFigureOut">
              <a:rPr lang="en-US" smtClean="0"/>
              <a:t>11/3/2015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B7D9325-66A8-4754-9D1B-3157E2C96C5B}"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AF6359E-545D-4FBD-BAAD-76B8EF7E36E9}" type="datetimeFigureOut">
              <a:rPr lang="en-US" smtClean="0"/>
              <a:t>11/3/2015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B7D9325-66A8-4754-9D1B-3157E2C96C5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leg.state.fl.us/statutes/index.cfm?mode=View%20Statutes&amp;SubMenu=1&amp;App_mode=Display_Statute&amp;Search_String=1003.4282&amp;URL=1000-1099/1003/Sections/1003.4282.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fldoe.org/academics/career-adult-edu/career-technical-edu-agreements/industry-certification.s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apscore.collegeboard.org/scores/ap-awards/ap-scholar-award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fldoe.org/"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High School </a:t>
            </a:r>
            <a:br>
              <a:rPr lang="en-US" dirty="0" smtClean="0"/>
            </a:br>
            <a:r>
              <a:rPr lang="en-US" dirty="0" smtClean="0"/>
              <a:t>Graduation Requirements</a:t>
            </a:r>
            <a:endParaRPr lang="en-US" dirty="0"/>
          </a:p>
        </p:txBody>
      </p:sp>
      <p:sp>
        <p:nvSpPr>
          <p:cNvPr id="3" name="Subtitle 2"/>
          <p:cNvSpPr>
            <a:spLocks noGrp="1"/>
          </p:cNvSpPr>
          <p:nvPr>
            <p:ph type="subTitle" idx="1"/>
          </p:nvPr>
        </p:nvSpPr>
        <p:spPr>
          <a:xfrm>
            <a:off x="685800" y="3561715"/>
            <a:ext cx="7772400" cy="1199704"/>
          </a:xfrm>
        </p:spPr>
        <p:txBody>
          <a:bodyPr>
            <a:noAutofit/>
          </a:bodyPr>
          <a:lstStyle/>
          <a:p>
            <a:endParaRPr lang="en-US" sz="1600" dirty="0" smtClean="0"/>
          </a:p>
          <a:p>
            <a:r>
              <a:rPr lang="en-US" sz="1600" dirty="0" smtClean="0"/>
              <a:t>Rita M. Vasquez</a:t>
            </a:r>
          </a:p>
          <a:p>
            <a:r>
              <a:rPr lang="en-US" sz="1600" dirty="0" smtClean="0"/>
              <a:t>Executive Director, High School Education</a:t>
            </a:r>
          </a:p>
          <a:p>
            <a:r>
              <a:rPr lang="en-US" sz="1600" dirty="0" smtClean="0"/>
              <a:t>Andrew Weatherill</a:t>
            </a:r>
          </a:p>
          <a:p>
            <a:r>
              <a:rPr lang="en-US" sz="1600" dirty="0" smtClean="0"/>
              <a:t>K-12 Guidance Services Specialist</a:t>
            </a:r>
            <a:endParaRPr lang="en-US" sz="1600" dirty="0"/>
          </a:p>
        </p:txBody>
      </p:sp>
      <p:sp>
        <p:nvSpPr>
          <p:cNvPr id="4" name="TextBox 3"/>
          <p:cNvSpPr txBox="1"/>
          <p:nvPr/>
        </p:nvSpPr>
        <p:spPr>
          <a:xfrm>
            <a:off x="457200" y="6019800"/>
            <a:ext cx="2743200" cy="400110"/>
          </a:xfrm>
          <a:prstGeom prst="rect">
            <a:avLst/>
          </a:prstGeom>
          <a:noFill/>
        </p:spPr>
        <p:txBody>
          <a:bodyPr wrap="square" rtlCol="0">
            <a:spAutoFit/>
          </a:bodyPr>
          <a:lstStyle/>
          <a:p>
            <a:r>
              <a:rPr lang="en-US" sz="2000" b="1" dirty="0" smtClean="0"/>
              <a:t>October 24</a:t>
            </a:r>
            <a:r>
              <a:rPr lang="en-US" sz="2000" b="1" baseline="30000" dirty="0" smtClean="0"/>
              <a:t>th</a:t>
            </a:r>
            <a:r>
              <a:rPr lang="en-US" sz="2000" b="1" dirty="0" smtClean="0"/>
              <a:t>, 2015</a:t>
            </a:r>
            <a:endParaRPr lang="en-US" sz="20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832014">
            <a:off x="914400" y="838199"/>
            <a:ext cx="3305175" cy="1381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475382"/>
            <a:ext cx="3387976" cy="12083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800518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As provided in </a:t>
            </a:r>
            <a:r>
              <a:rPr lang="en-US" u="sng" dirty="0">
                <a:hlinkClick r:id="rId2"/>
              </a:rPr>
              <a:t>s. 1003.4282, F.S.</a:t>
            </a:r>
            <a:r>
              <a:rPr lang="en-US" dirty="0"/>
              <a:t>, industry certifications (IC) that lead to college credit may substitute for up to two (2) mathematics credits and up to one science credit toward high school graduation.  </a:t>
            </a:r>
            <a:endParaRPr lang="en-US" dirty="0" smtClean="0"/>
          </a:p>
          <a:p>
            <a:r>
              <a:rPr lang="en-US" dirty="0" smtClean="0"/>
              <a:t>The </a:t>
            </a:r>
            <a:r>
              <a:rPr lang="en-US" dirty="0"/>
              <a:t>IC mathematics substitutions may not be used to substitute for Algebra 1 or Geometry requirements.  </a:t>
            </a:r>
            <a:endParaRPr lang="en-US" dirty="0" smtClean="0"/>
          </a:p>
          <a:p>
            <a:r>
              <a:rPr lang="en-US" dirty="0" smtClean="0"/>
              <a:t>The </a:t>
            </a:r>
            <a:r>
              <a:rPr lang="en-US" dirty="0"/>
              <a:t>IC science substitution may not be used to substitute for the Biology 1 </a:t>
            </a:r>
            <a:r>
              <a:rPr lang="en-US" dirty="0" smtClean="0"/>
              <a:t>requirements.</a:t>
            </a:r>
            <a:r>
              <a:rPr lang="en-US" dirty="0"/>
              <a:t> </a:t>
            </a:r>
          </a:p>
          <a:p>
            <a:endParaRPr lang="en-US" dirty="0"/>
          </a:p>
        </p:txBody>
      </p:sp>
      <p:sp>
        <p:nvSpPr>
          <p:cNvPr id="3" name="Title 2"/>
          <p:cNvSpPr>
            <a:spLocks noGrp="1"/>
          </p:cNvSpPr>
          <p:nvPr>
            <p:ph type="title"/>
          </p:nvPr>
        </p:nvSpPr>
        <p:spPr/>
        <p:txBody>
          <a:bodyPr>
            <a:normAutofit fontScale="90000"/>
          </a:bodyPr>
          <a:lstStyle/>
          <a:p>
            <a:r>
              <a:rPr lang="en-US" dirty="0" smtClean="0"/>
              <a:t>Allowable Industry Certifications for Course Substitutions</a:t>
            </a:r>
            <a:endParaRPr lang="en-US" dirty="0"/>
          </a:p>
        </p:txBody>
      </p:sp>
    </p:spTree>
    <p:extLst>
      <p:ext uri="{BB962C8B-B14F-4D97-AF65-F5344CB8AC3E}">
        <p14:creationId xmlns:p14="http://schemas.microsoft.com/office/powerpoint/2010/main" val="40169390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828800"/>
            <a:ext cx="8229600" cy="4525963"/>
          </a:xfrm>
        </p:spPr>
        <p:txBody>
          <a:bodyPr/>
          <a:lstStyle/>
          <a:p>
            <a:r>
              <a:rPr lang="en-US" dirty="0"/>
              <a:t>The eligible industry certifications that are tied to statewide college credit may be found at </a:t>
            </a:r>
            <a:r>
              <a:rPr lang="en-US" u="sng" dirty="0">
                <a:hlinkClick r:id="rId2"/>
              </a:rPr>
              <a:t>http://</a:t>
            </a:r>
            <a:r>
              <a:rPr lang="en-US" u="sng" dirty="0" smtClean="0">
                <a:hlinkClick r:id="rId2"/>
              </a:rPr>
              <a:t>www.fldoe.org/academics/career-adult-edu/career-technical-edu-agreements/industry-certification.stml</a:t>
            </a:r>
            <a:endParaRPr lang="en-US" dirty="0"/>
          </a:p>
        </p:txBody>
      </p:sp>
      <p:sp>
        <p:nvSpPr>
          <p:cNvPr id="3" name="Title 2"/>
          <p:cNvSpPr>
            <a:spLocks noGrp="1"/>
          </p:cNvSpPr>
          <p:nvPr>
            <p:ph type="title"/>
          </p:nvPr>
        </p:nvSpPr>
        <p:spPr/>
        <p:txBody>
          <a:bodyPr>
            <a:normAutofit fontScale="90000"/>
          </a:bodyPr>
          <a:lstStyle/>
          <a:p>
            <a:r>
              <a:rPr lang="en-US" dirty="0"/>
              <a:t>Allowable Industry Certifications for Course Substitutions</a:t>
            </a:r>
          </a:p>
        </p:txBody>
      </p:sp>
    </p:spTree>
    <p:extLst>
      <p:ext uri="{BB962C8B-B14F-4D97-AF65-F5344CB8AC3E}">
        <p14:creationId xmlns:p14="http://schemas.microsoft.com/office/powerpoint/2010/main" val="27595771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744815"/>
            <a:ext cx="8229600" cy="4525963"/>
          </a:xfrm>
        </p:spPr>
        <p:txBody>
          <a:bodyPr/>
          <a:lstStyle/>
          <a:p>
            <a:r>
              <a:rPr lang="en-US" dirty="0" smtClean="0"/>
              <a:t>Scholar       </a:t>
            </a:r>
          </a:p>
          <a:p>
            <a:pPr marL="109728" indent="0">
              <a:buNone/>
            </a:pPr>
            <a:r>
              <a:rPr lang="en-US" dirty="0"/>
              <a:t> </a:t>
            </a:r>
            <a:r>
              <a:rPr lang="en-US" dirty="0" smtClean="0"/>
              <a:t> Designation</a:t>
            </a:r>
            <a:endParaRPr lang="en-US" dirty="0"/>
          </a:p>
        </p:txBody>
      </p:sp>
      <p:sp>
        <p:nvSpPr>
          <p:cNvPr id="3" name="Title 2"/>
          <p:cNvSpPr>
            <a:spLocks noGrp="1"/>
          </p:cNvSpPr>
          <p:nvPr>
            <p:ph type="title"/>
          </p:nvPr>
        </p:nvSpPr>
        <p:spPr/>
        <p:txBody>
          <a:bodyPr>
            <a:normAutofit fontScale="90000"/>
          </a:bodyPr>
          <a:lstStyle/>
          <a:p>
            <a:pPr algn="ctr"/>
            <a:r>
              <a:rPr lang="en-US" dirty="0" smtClean="0"/>
              <a:t>State Diploma Designations</a:t>
            </a:r>
            <a:br>
              <a:rPr lang="en-US" dirty="0" smtClean="0"/>
            </a:br>
            <a:endParaRPr lang="en-US"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715" t="29403" r="55750" b="6676"/>
          <a:stretch/>
        </p:blipFill>
        <p:spPr bwMode="auto">
          <a:xfrm>
            <a:off x="3048000" y="1371600"/>
            <a:ext cx="5562600" cy="53258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343219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229600" cy="4525963"/>
          </a:xfrm>
        </p:spPr>
        <p:txBody>
          <a:bodyPr/>
          <a:lstStyle/>
          <a:p>
            <a:r>
              <a:rPr lang="en-US" dirty="0" smtClean="0"/>
              <a:t>Merit</a:t>
            </a:r>
          </a:p>
          <a:p>
            <a:pPr marL="109728" indent="0">
              <a:buNone/>
            </a:pPr>
            <a:r>
              <a:rPr lang="en-US" dirty="0"/>
              <a:t> </a:t>
            </a:r>
            <a:r>
              <a:rPr lang="en-US" dirty="0" smtClean="0"/>
              <a:t> Designation</a:t>
            </a:r>
          </a:p>
        </p:txBody>
      </p:sp>
      <p:sp>
        <p:nvSpPr>
          <p:cNvPr id="3" name="Title 2"/>
          <p:cNvSpPr>
            <a:spLocks noGrp="1"/>
          </p:cNvSpPr>
          <p:nvPr>
            <p:ph type="title"/>
          </p:nvPr>
        </p:nvSpPr>
        <p:spPr/>
        <p:txBody>
          <a:bodyPr>
            <a:normAutofit/>
          </a:bodyPr>
          <a:lstStyle/>
          <a:p>
            <a:pPr algn="ctr"/>
            <a:r>
              <a:rPr lang="en-US" dirty="0" smtClean="0"/>
              <a:t>State Diploma Designations</a:t>
            </a:r>
            <a:endParaRPr lang="en-US" dirty="0"/>
          </a:p>
        </p:txBody>
      </p:sp>
      <p:pic>
        <p:nvPicPr>
          <p:cNvPr id="3075"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7354" t="50000" r="56708" b="32244"/>
          <a:stretch/>
        </p:blipFill>
        <p:spPr bwMode="auto">
          <a:xfrm>
            <a:off x="1219199" y="2944091"/>
            <a:ext cx="6858001"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165443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Has your student selected their…</a:t>
            </a:r>
            <a:endParaRPr lang="en-US"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1295400"/>
            <a:ext cx="8153400" cy="49684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17926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47800"/>
            <a:ext cx="8610600" cy="4876800"/>
          </a:xfrm>
        </p:spPr>
        <p:txBody>
          <a:bodyPr>
            <a:normAutofit fontScale="92500" lnSpcReduction="10000"/>
          </a:bodyPr>
          <a:lstStyle/>
          <a:p>
            <a:r>
              <a:rPr lang="en-US" b="1" dirty="0"/>
              <a:t>Advanced Scholar Pathway</a:t>
            </a:r>
          </a:p>
          <a:p>
            <a:r>
              <a:rPr lang="en-US" dirty="0"/>
              <a:t>This course of study includes a rigorous series of required and elective courses that best prepare students seeking admission to competitive four-year universities both in and out of state. </a:t>
            </a:r>
            <a:endParaRPr lang="en-US" dirty="0" smtClean="0"/>
          </a:p>
          <a:p>
            <a:pPr marL="109728" indent="0">
              <a:buNone/>
            </a:pPr>
            <a:endParaRPr lang="en-US" dirty="0" smtClean="0"/>
          </a:p>
          <a:p>
            <a:r>
              <a:rPr lang="en-US" dirty="0" smtClean="0"/>
              <a:t>This </a:t>
            </a:r>
            <a:r>
              <a:rPr lang="en-US" dirty="0"/>
              <a:t>Pathway aligns with </a:t>
            </a:r>
            <a:r>
              <a:rPr lang="en-US" u="sng" dirty="0"/>
              <a:t>Pinellas County School’s Advanced Scholar</a:t>
            </a:r>
            <a:r>
              <a:rPr lang="en-US" dirty="0"/>
              <a:t> diploma designation.</a:t>
            </a:r>
            <a:br>
              <a:rPr lang="en-US" dirty="0"/>
            </a:br>
            <a:r>
              <a:rPr lang="en-US" dirty="0"/>
              <a:t/>
            </a:r>
            <a:br>
              <a:rPr lang="en-US" dirty="0"/>
            </a:br>
            <a:r>
              <a:rPr lang="en-US" dirty="0"/>
              <a:t>Students who choose the Advanced Scholar Pathway will also have the opportunity to be recognized as Advanced Placement Scholars by the district and the </a:t>
            </a:r>
            <a:r>
              <a:rPr lang="en-US" dirty="0">
                <a:hlinkClick r:id="rId2"/>
              </a:rPr>
              <a:t>College Board</a:t>
            </a:r>
            <a:r>
              <a:rPr lang="en-US" dirty="0"/>
              <a:t>.</a:t>
            </a:r>
          </a:p>
          <a:p>
            <a:endParaRPr lang="en-US" dirty="0"/>
          </a:p>
        </p:txBody>
      </p:sp>
      <p:sp>
        <p:nvSpPr>
          <p:cNvPr id="3" name="Title 2"/>
          <p:cNvSpPr>
            <a:spLocks noGrp="1"/>
          </p:cNvSpPr>
          <p:nvPr>
            <p:ph type="title"/>
          </p:nvPr>
        </p:nvSpPr>
        <p:spPr/>
        <p:txBody>
          <a:bodyPr/>
          <a:lstStyle/>
          <a:p>
            <a:r>
              <a:rPr lang="en-US" dirty="0" smtClean="0"/>
              <a:t>Pinellas Pathways to Graduation</a:t>
            </a:r>
            <a:endParaRPr lang="en-US" dirty="0"/>
          </a:p>
        </p:txBody>
      </p:sp>
    </p:spTree>
    <p:extLst>
      <p:ext uri="{BB962C8B-B14F-4D97-AF65-F5344CB8AC3E}">
        <p14:creationId xmlns:p14="http://schemas.microsoft.com/office/powerpoint/2010/main" val="30006411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College Pathway</a:t>
            </a:r>
          </a:p>
          <a:p>
            <a:r>
              <a:rPr lang="en-US" dirty="0"/>
              <a:t>This course of study includes a rigorous series of required and elective courses that best prepare students seeking admission to universities or two- to four-year college degree programs both in and out of state. </a:t>
            </a:r>
            <a:endParaRPr lang="en-US" dirty="0" smtClean="0"/>
          </a:p>
          <a:p>
            <a:endParaRPr lang="en-US" dirty="0"/>
          </a:p>
          <a:p>
            <a:r>
              <a:rPr lang="en-US" dirty="0" smtClean="0"/>
              <a:t>This </a:t>
            </a:r>
            <a:r>
              <a:rPr lang="en-US" dirty="0"/>
              <a:t>Pathway aligns with the state’s </a:t>
            </a:r>
            <a:r>
              <a:rPr lang="en-US" u="sng" dirty="0"/>
              <a:t>Scholar diploma designation.</a:t>
            </a:r>
          </a:p>
          <a:p>
            <a:endParaRPr lang="en-US" dirty="0"/>
          </a:p>
        </p:txBody>
      </p:sp>
      <p:sp>
        <p:nvSpPr>
          <p:cNvPr id="3" name="Title 2"/>
          <p:cNvSpPr>
            <a:spLocks noGrp="1"/>
          </p:cNvSpPr>
          <p:nvPr>
            <p:ph type="title"/>
          </p:nvPr>
        </p:nvSpPr>
        <p:spPr/>
        <p:txBody>
          <a:bodyPr/>
          <a:lstStyle/>
          <a:p>
            <a:r>
              <a:rPr lang="en-US" dirty="0"/>
              <a:t>Pinellas Pathways to Graduation</a:t>
            </a:r>
          </a:p>
        </p:txBody>
      </p:sp>
    </p:spTree>
    <p:extLst>
      <p:ext uri="{BB962C8B-B14F-4D97-AF65-F5344CB8AC3E}">
        <p14:creationId xmlns:p14="http://schemas.microsoft.com/office/powerpoint/2010/main" val="24767187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05800" cy="4767072"/>
          </a:xfrm>
        </p:spPr>
        <p:txBody>
          <a:bodyPr>
            <a:normAutofit lnSpcReduction="10000"/>
          </a:bodyPr>
          <a:lstStyle/>
          <a:p>
            <a:r>
              <a:rPr lang="en-US" b="1" dirty="0"/>
              <a:t>Technical/College Pathway</a:t>
            </a:r>
          </a:p>
          <a:p>
            <a:r>
              <a:rPr lang="en-US" dirty="0"/>
              <a:t>This course of study offers the opportunity for students to challenge themselves in specific academic and elective areas of interest, earn nationally recognized industry certifications and seek admission to universities, two- to four-year college degree or technical programs both in and out of state. </a:t>
            </a:r>
            <a:endParaRPr lang="en-US" dirty="0" smtClean="0"/>
          </a:p>
          <a:p>
            <a:pPr marL="109728" indent="0">
              <a:buNone/>
            </a:pPr>
            <a:endParaRPr lang="en-US" dirty="0" smtClean="0"/>
          </a:p>
          <a:p>
            <a:r>
              <a:rPr lang="en-US" dirty="0" smtClean="0"/>
              <a:t>This </a:t>
            </a:r>
            <a:r>
              <a:rPr lang="en-US" dirty="0"/>
              <a:t>Pathway aligns with the state’s </a:t>
            </a:r>
            <a:r>
              <a:rPr lang="en-US" u="sng" dirty="0"/>
              <a:t>Merit diploma designation.</a:t>
            </a:r>
          </a:p>
          <a:p>
            <a:endParaRPr lang="en-US" dirty="0"/>
          </a:p>
        </p:txBody>
      </p:sp>
      <p:sp>
        <p:nvSpPr>
          <p:cNvPr id="3" name="Title 2"/>
          <p:cNvSpPr>
            <a:spLocks noGrp="1"/>
          </p:cNvSpPr>
          <p:nvPr>
            <p:ph type="title"/>
          </p:nvPr>
        </p:nvSpPr>
        <p:spPr/>
        <p:txBody>
          <a:bodyPr/>
          <a:lstStyle/>
          <a:p>
            <a:r>
              <a:rPr lang="en-US" dirty="0"/>
              <a:t>Pinellas Pathways to Graduation</a:t>
            </a:r>
          </a:p>
        </p:txBody>
      </p:sp>
    </p:spTree>
    <p:extLst>
      <p:ext uri="{BB962C8B-B14F-4D97-AF65-F5344CB8AC3E}">
        <p14:creationId xmlns:p14="http://schemas.microsoft.com/office/powerpoint/2010/main" val="20762675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76400"/>
            <a:ext cx="8229600" cy="4525963"/>
          </a:xfrm>
        </p:spPr>
        <p:txBody>
          <a:bodyPr/>
          <a:lstStyle/>
          <a:p>
            <a:r>
              <a:rPr lang="en-US" dirty="0" smtClean="0"/>
              <a:t>10</a:t>
            </a:r>
            <a:r>
              <a:rPr lang="en-US" baseline="30000" dirty="0" smtClean="0"/>
              <a:t>th</a:t>
            </a:r>
            <a:r>
              <a:rPr lang="en-US" dirty="0" smtClean="0"/>
              <a:t> grade Florida Standards Assessment  (FSA) in English Language Arts</a:t>
            </a:r>
          </a:p>
          <a:p>
            <a:pPr lvl="1"/>
            <a:r>
              <a:rPr lang="en-US" dirty="0" smtClean="0"/>
              <a:t>measures literacy- reading, writing, speaking and listening</a:t>
            </a:r>
          </a:p>
          <a:p>
            <a:r>
              <a:rPr lang="en-US" dirty="0" smtClean="0"/>
              <a:t>Algebra 1 End-of-Course (EOC) Assessment</a:t>
            </a:r>
            <a:endParaRPr lang="en-US" dirty="0"/>
          </a:p>
        </p:txBody>
      </p:sp>
      <p:sp>
        <p:nvSpPr>
          <p:cNvPr id="3" name="Title 2"/>
          <p:cNvSpPr>
            <a:spLocks noGrp="1"/>
          </p:cNvSpPr>
          <p:nvPr>
            <p:ph type="title"/>
          </p:nvPr>
        </p:nvSpPr>
        <p:spPr/>
        <p:txBody>
          <a:bodyPr>
            <a:normAutofit fontScale="90000"/>
          </a:bodyPr>
          <a:lstStyle/>
          <a:p>
            <a:pPr algn="ctr"/>
            <a:r>
              <a:rPr lang="en-US" dirty="0" smtClean="0"/>
              <a:t>State Assessments Requiring a Passing Score for Graduation</a:t>
            </a:r>
            <a:endParaRPr lang="en-US" dirty="0"/>
          </a:p>
        </p:txBody>
      </p:sp>
    </p:spTree>
    <p:extLst>
      <p:ext uri="{BB962C8B-B14F-4D97-AF65-F5344CB8AC3E}">
        <p14:creationId xmlns:p14="http://schemas.microsoft.com/office/powerpoint/2010/main" val="18081491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Students are also required to take the following assessments which count as 30% of the student’s final year-long course grades:</a:t>
            </a:r>
          </a:p>
          <a:p>
            <a:pPr lvl="1"/>
            <a:r>
              <a:rPr lang="en-US" sz="2800" dirty="0" smtClean="0"/>
              <a:t>Geometry</a:t>
            </a:r>
          </a:p>
          <a:p>
            <a:pPr lvl="1"/>
            <a:r>
              <a:rPr lang="en-US" sz="2800" dirty="0" smtClean="0"/>
              <a:t>Algebra 2</a:t>
            </a:r>
          </a:p>
          <a:p>
            <a:pPr lvl="1"/>
            <a:r>
              <a:rPr lang="en-US" sz="2800" dirty="0" smtClean="0"/>
              <a:t>Biology</a:t>
            </a:r>
          </a:p>
          <a:p>
            <a:pPr lvl="1"/>
            <a:r>
              <a:rPr lang="en-US" sz="2800" dirty="0" smtClean="0"/>
              <a:t>US History</a:t>
            </a:r>
            <a:endParaRPr lang="en-US" sz="2800" dirty="0"/>
          </a:p>
        </p:txBody>
      </p:sp>
      <p:sp>
        <p:nvSpPr>
          <p:cNvPr id="3" name="Title 2"/>
          <p:cNvSpPr>
            <a:spLocks noGrp="1"/>
          </p:cNvSpPr>
          <p:nvPr>
            <p:ph type="title"/>
          </p:nvPr>
        </p:nvSpPr>
        <p:spPr/>
        <p:txBody>
          <a:bodyPr/>
          <a:lstStyle/>
          <a:p>
            <a:r>
              <a:rPr lang="en-US" dirty="0" smtClean="0"/>
              <a:t>Please note…	</a:t>
            </a:r>
            <a:endParaRPr lang="en-US" dirty="0"/>
          </a:p>
        </p:txBody>
      </p:sp>
    </p:spTree>
    <p:extLst>
      <p:ext uri="{BB962C8B-B14F-4D97-AF65-F5344CB8AC3E}">
        <p14:creationId xmlns:p14="http://schemas.microsoft.com/office/powerpoint/2010/main" val="2835953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Basic State of Florida Graduation Requirements</a:t>
            </a:r>
          </a:p>
          <a:p>
            <a:pPr lvl="1"/>
            <a:r>
              <a:rPr lang="en-US" dirty="0" smtClean="0"/>
              <a:t>24 Credits and 18 Credits</a:t>
            </a:r>
          </a:p>
          <a:p>
            <a:r>
              <a:rPr lang="en-US" dirty="0" smtClean="0"/>
              <a:t>State Diploma Designations</a:t>
            </a:r>
          </a:p>
          <a:p>
            <a:pPr lvl="1"/>
            <a:r>
              <a:rPr lang="en-US" dirty="0" smtClean="0"/>
              <a:t>Scholar and Merit</a:t>
            </a:r>
          </a:p>
          <a:p>
            <a:r>
              <a:rPr lang="en-US" dirty="0" smtClean="0"/>
              <a:t>Pinellas County Schools Graduation Pathways</a:t>
            </a:r>
          </a:p>
          <a:p>
            <a:pPr lvl="1"/>
            <a:r>
              <a:rPr lang="en-US" dirty="0" smtClean="0"/>
              <a:t>Pinellas County Diploma Designations</a:t>
            </a:r>
          </a:p>
          <a:p>
            <a:r>
              <a:rPr lang="en-US" dirty="0" smtClean="0"/>
              <a:t>State Assessments required for Graduation</a:t>
            </a:r>
          </a:p>
          <a:p>
            <a:r>
              <a:rPr lang="en-US" dirty="0" smtClean="0"/>
              <a:t>General Q/A</a:t>
            </a:r>
          </a:p>
          <a:p>
            <a:pPr lvl="1"/>
            <a:r>
              <a:rPr lang="en-US" dirty="0"/>
              <a:t>P</a:t>
            </a:r>
            <a:r>
              <a:rPr lang="en-US" dirty="0" smtClean="0"/>
              <a:t>lease keep this time for general questions not specific to issues for individual students</a:t>
            </a:r>
            <a:endParaRPr lang="en-US" dirty="0"/>
          </a:p>
        </p:txBody>
      </p:sp>
      <p:sp>
        <p:nvSpPr>
          <p:cNvPr id="3" name="Title 2"/>
          <p:cNvSpPr>
            <a:spLocks noGrp="1"/>
          </p:cNvSpPr>
          <p:nvPr>
            <p:ph type="title"/>
          </p:nvPr>
        </p:nvSpPr>
        <p:spPr/>
        <p:txBody>
          <a:bodyPr/>
          <a:lstStyle/>
          <a:p>
            <a:r>
              <a:rPr lang="en-US" dirty="0" smtClean="0"/>
              <a:t>Agenda</a:t>
            </a:r>
            <a:endParaRPr lang="en-US" dirty="0"/>
          </a:p>
        </p:txBody>
      </p:sp>
    </p:spTree>
    <p:extLst>
      <p:ext uri="{BB962C8B-B14F-4D97-AF65-F5344CB8AC3E}">
        <p14:creationId xmlns:p14="http://schemas.microsoft.com/office/powerpoint/2010/main" val="4770822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95300" y="228600"/>
            <a:ext cx="8458200" cy="1143000"/>
          </a:xfrm>
        </p:spPr>
        <p:txBody>
          <a:bodyPr>
            <a:normAutofit/>
          </a:bodyPr>
          <a:lstStyle/>
          <a:p>
            <a:r>
              <a:rPr lang="en-US" dirty="0" smtClean="0"/>
              <a:t>Please keep topics general!</a:t>
            </a:r>
            <a:endParaRPr lang="en-US" dirty="0"/>
          </a:p>
        </p:txBody>
      </p:sp>
      <p:sp>
        <p:nvSpPr>
          <p:cNvPr id="4" name="Content Placeholder 3"/>
          <p:cNvSpPr>
            <a:spLocks noGrp="1"/>
          </p:cNvSpPr>
          <p:nvPr>
            <p:ph idx="1"/>
          </p:nvPr>
        </p:nvSpPr>
        <p:spPr/>
        <p:txBody>
          <a:bodyPr/>
          <a:lstStyle/>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371600"/>
            <a:ext cx="7162800" cy="4752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84444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Where to access this information</a:t>
            </a:r>
            <a:r>
              <a:rPr lang="en-US" dirty="0"/>
              <a:t>?</a:t>
            </a:r>
          </a:p>
        </p:txBody>
      </p:sp>
      <p:pic>
        <p:nvPicPr>
          <p:cNvPr id="4" name="Picture 3"/>
          <p:cNvPicPr>
            <a:picLocks noChangeAspect="1"/>
          </p:cNvPicPr>
          <p:nvPr/>
        </p:nvPicPr>
        <p:blipFill>
          <a:blip r:embed="rId2"/>
          <a:stretch>
            <a:fillRect/>
          </a:stretch>
        </p:blipFill>
        <p:spPr>
          <a:xfrm>
            <a:off x="4876800" y="5641175"/>
            <a:ext cx="3017782" cy="859611"/>
          </a:xfrm>
          <a:prstGeom prst="rect">
            <a:avLst/>
          </a:prstGeom>
        </p:spPr>
      </p:pic>
      <p:sp>
        <p:nvSpPr>
          <p:cNvPr id="5" name="Content Placeholder 2"/>
          <p:cNvSpPr>
            <a:spLocks noGrp="1"/>
          </p:cNvSpPr>
          <p:nvPr>
            <p:ph idx="1"/>
          </p:nvPr>
        </p:nvSpPr>
        <p:spPr>
          <a:prstGeom prst="rect">
            <a:avLst/>
          </a:prstGeom>
        </p:spPr>
        <p:txBody>
          <a:bodyPr vert="horz" lIns="91440" tIns="45720" rIns="91440" bIns="45720" rtlCol="0" anchor="t">
            <a:normAutofit/>
          </a:bodyPr>
          <a:lst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a:lstStyle>
          <a:p>
            <a:r>
              <a:rPr lang="en-US" dirty="0" smtClean="0"/>
              <a:t>Florida Department of Education</a:t>
            </a:r>
          </a:p>
          <a:p>
            <a:pPr lvl="1"/>
            <a:r>
              <a:rPr lang="en-US" dirty="0" smtClean="0"/>
              <a:t>Go to </a:t>
            </a:r>
            <a:r>
              <a:rPr lang="en-US" dirty="0">
                <a:hlinkClick r:id="rId3"/>
              </a:rPr>
              <a:t>http://www.fldoe.org/</a:t>
            </a:r>
            <a:r>
              <a:rPr lang="en-US" dirty="0"/>
              <a:t> </a:t>
            </a:r>
          </a:p>
          <a:p>
            <a:pPr lvl="1"/>
            <a:r>
              <a:rPr lang="en-US" dirty="0" smtClean="0"/>
              <a:t>Hover over "Academics” to activate drop down and click on Graduation Requirements</a:t>
            </a:r>
          </a:p>
          <a:p>
            <a:pPr lvl="1"/>
            <a:r>
              <a:rPr lang="en-US" dirty="0" smtClean="0"/>
              <a:t>Scroll down to “Academic Advisement Flyers”</a:t>
            </a:r>
          </a:p>
          <a:p>
            <a:pPr lvl="1"/>
            <a:r>
              <a:rPr lang="en-US" dirty="0" smtClean="0"/>
              <a:t>Click on the year your student entered 9</a:t>
            </a:r>
            <a:r>
              <a:rPr lang="en-US" baseline="30000" dirty="0" smtClean="0"/>
              <a:t>th</a:t>
            </a:r>
            <a:r>
              <a:rPr lang="en-US" dirty="0" smtClean="0"/>
              <a:t> grade</a:t>
            </a:r>
          </a:p>
          <a:p>
            <a:pPr lvl="1"/>
            <a:endParaRPr lang="en-US" dirty="0" smtClean="0"/>
          </a:p>
          <a:p>
            <a:pPr lvl="1"/>
            <a:endParaRPr lang="en-US" dirty="0" smtClean="0"/>
          </a:p>
          <a:p>
            <a:pPr lvl="1"/>
            <a:endParaRPr lang="en-US" dirty="0" smtClean="0"/>
          </a:p>
        </p:txBody>
      </p:sp>
    </p:spTree>
    <p:extLst>
      <p:ext uri="{BB962C8B-B14F-4D97-AF65-F5344CB8AC3E}">
        <p14:creationId xmlns:p14="http://schemas.microsoft.com/office/powerpoint/2010/main" val="3328792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6700" y="1600200"/>
            <a:ext cx="8610600" cy="4724400"/>
          </a:xfrm>
        </p:spPr>
        <p:txBody>
          <a:bodyPr>
            <a:normAutofit/>
          </a:bodyPr>
          <a:lstStyle/>
          <a:p>
            <a:r>
              <a:rPr lang="en-US" sz="3200" dirty="0" smtClean="0"/>
              <a:t>Florida Education Statute designates:</a:t>
            </a:r>
          </a:p>
          <a:p>
            <a:pPr lvl="1"/>
            <a:r>
              <a:rPr lang="en-US" sz="2800" dirty="0"/>
              <a:t>N</a:t>
            </a:r>
            <a:r>
              <a:rPr lang="en-US" sz="2800" dirty="0" smtClean="0"/>
              <a:t>umber of credits students must earn</a:t>
            </a:r>
          </a:p>
          <a:p>
            <a:pPr lvl="1"/>
            <a:r>
              <a:rPr lang="en-US" sz="2800" dirty="0" smtClean="0"/>
              <a:t>Specific courses by subject area students must earn credits in</a:t>
            </a:r>
          </a:p>
          <a:p>
            <a:pPr lvl="1"/>
            <a:r>
              <a:rPr lang="en-US" sz="2800" dirty="0" smtClean="0"/>
              <a:t>Grade Point Average that must be maintained</a:t>
            </a:r>
          </a:p>
          <a:p>
            <a:pPr lvl="1"/>
            <a:r>
              <a:rPr lang="en-US" sz="2800" dirty="0" smtClean="0"/>
              <a:t>Specific state assessments students must take and pass, or must take and count as a percentage of their final grades in the course</a:t>
            </a:r>
            <a:endParaRPr lang="en-US" sz="2800" dirty="0"/>
          </a:p>
        </p:txBody>
      </p:sp>
      <p:sp>
        <p:nvSpPr>
          <p:cNvPr id="3" name="Title 2"/>
          <p:cNvSpPr>
            <a:spLocks noGrp="1"/>
          </p:cNvSpPr>
          <p:nvPr>
            <p:ph type="title"/>
          </p:nvPr>
        </p:nvSpPr>
        <p:spPr/>
        <p:txBody>
          <a:bodyPr>
            <a:normAutofit fontScale="90000"/>
          </a:bodyPr>
          <a:lstStyle/>
          <a:p>
            <a:pPr algn="ctr"/>
            <a:r>
              <a:rPr lang="en-US" dirty="0" smtClean="0"/>
              <a:t>State of Florida </a:t>
            </a:r>
            <a:br>
              <a:rPr lang="en-US" dirty="0" smtClean="0"/>
            </a:br>
            <a:r>
              <a:rPr lang="en-US" dirty="0" smtClean="0"/>
              <a:t>Graduation Requirements</a:t>
            </a:r>
            <a:endParaRPr lang="en-US" dirty="0"/>
          </a:p>
        </p:txBody>
      </p:sp>
    </p:spTree>
    <p:extLst>
      <p:ext uri="{BB962C8B-B14F-4D97-AF65-F5344CB8AC3E}">
        <p14:creationId xmlns:p14="http://schemas.microsoft.com/office/powerpoint/2010/main" val="39773236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Two Options:</a:t>
            </a:r>
          </a:p>
          <a:p>
            <a:pPr lvl="1"/>
            <a:r>
              <a:rPr lang="en-US" dirty="0" smtClean="0"/>
              <a:t>Standard 24 credits</a:t>
            </a:r>
          </a:p>
          <a:p>
            <a:pPr lvl="1"/>
            <a:r>
              <a:rPr lang="en-US" dirty="0" smtClean="0"/>
              <a:t>Accelerated 18 credits</a:t>
            </a:r>
          </a:p>
          <a:p>
            <a:r>
              <a:rPr lang="en-US" dirty="0" smtClean="0"/>
              <a:t>Both options result in standard high school diplomas </a:t>
            </a:r>
          </a:p>
          <a:p>
            <a:r>
              <a:rPr lang="en-US" dirty="0" smtClean="0"/>
              <a:t>Both options can be finished in 4 years or earlier (for early graduation)</a:t>
            </a:r>
          </a:p>
          <a:p>
            <a:r>
              <a:rPr lang="en-US" dirty="0" smtClean="0"/>
              <a:t>Both options require students to maintain a Grade Point Average (GPA) of 2.0 (equivalent to a C grade)</a:t>
            </a:r>
            <a:endParaRPr lang="en-US" dirty="0"/>
          </a:p>
        </p:txBody>
      </p:sp>
      <p:sp>
        <p:nvSpPr>
          <p:cNvPr id="3" name="Title 2"/>
          <p:cNvSpPr>
            <a:spLocks noGrp="1"/>
          </p:cNvSpPr>
          <p:nvPr>
            <p:ph type="title"/>
          </p:nvPr>
        </p:nvSpPr>
        <p:spPr/>
        <p:txBody>
          <a:bodyPr>
            <a:normAutofit fontScale="90000"/>
          </a:bodyPr>
          <a:lstStyle/>
          <a:p>
            <a:pPr algn="ctr"/>
            <a:r>
              <a:rPr lang="en-US" dirty="0" smtClean="0"/>
              <a:t>Number of Credits Required for Graduation</a:t>
            </a:r>
            <a:endParaRPr lang="en-US" dirty="0"/>
          </a:p>
        </p:txBody>
      </p:sp>
    </p:spTree>
    <p:extLst>
      <p:ext uri="{BB962C8B-B14F-4D97-AF65-F5344CB8AC3E}">
        <p14:creationId xmlns:p14="http://schemas.microsoft.com/office/powerpoint/2010/main" val="33610610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4 Credits in English Language Arts </a:t>
            </a:r>
          </a:p>
          <a:p>
            <a:pPr lvl="1"/>
            <a:r>
              <a:rPr lang="en-US" dirty="0" smtClean="0"/>
              <a:t>English 1, 2, 3, and 4 which can include Advanced Placement, International Baccalaureate, Cambridge AICE*, or Dual Enrollment English classes</a:t>
            </a:r>
          </a:p>
          <a:p>
            <a:r>
              <a:rPr lang="en-US" dirty="0" smtClean="0"/>
              <a:t>4 Credits in Mathematics</a:t>
            </a:r>
          </a:p>
          <a:p>
            <a:pPr lvl="1"/>
            <a:r>
              <a:rPr lang="en-US" dirty="0" smtClean="0"/>
              <a:t>Which must include algebra 1 and geometry</a:t>
            </a:r>
          </a:p>
          <a:p>
            <a:r>
              <a:rPr lang="en-US" dirty="0" smtClean="0"/>
              <a:t>3 Credits in Science</a:t>
            </a:r>
          </a:p>
          <a:p>
            <a:pPr lvl="1"/>
            <a:r>
              <a:rPr lang="en-US" dirty="0" smtClean="0"/>
              <a:t>Which must include biology and 2 other equally rigorous science courses</a:t>
            </a:r>
          </a:p>
          <a:p>
            <a:r>
              <a:rPr lang="en-US" dirty="0" smtClean="0"/>
              <a:t>3 Credits in Social Studies</a:t>
            </a:r>
          </a:p>
          <a:p>
            <a:pPr lvl="1"/>
            <a:r>
              <a:rPr lang="en-US" dirty="0" smtClean="0"/>
              <a:t>Which must include World History, US History, Economics, and Government</a:t>
            </a:r>
          </a:p>
          <a:p>
            <a:pPr marL="393192" lvl="1" indent="0">
              <a:buNone/>
            </a:pPr>
            <a:endParaRPr lang="en-US" dirty="0" smtClean="0"/>
          </a:p>
          <a:p>
            <a:pPr marL="393192" lvl="1" indent="0">
              <a:buNone/>
            </a:pPr>
            <a:endParaRPr lang="en-US" dirty="0"/>
          </a:p>
        </p:txBody>
      </p:sp>
      <p:sp>
        <p:nvSpPr>
          <p:cNvPr id="3" name="Title 2"/>
          <p:cNvSpPr>
            <a:spLocks noGrp="1"/>
          </p:cNvSpPr>
          <p:nvPr>
            <p:ph type="title"/>
          </p:nvPr>
        </p:nvSpPr>
        <p:spPr/>
        <p:txBody>
          <a:bodyPr>
            <a:normAutofit fontScale="90000"/>
          </a:bodyPr>
          <a:lstStyle/>
          <a:p>
            <a:pPr algn="ctr"/>
            <a:r>
              <a:rPr lang="en-US" dirty="0" smtClean="0"/>
              <a:t>Specific Courses within</a:t>
            </a:r>
            <a:br>
              <a:rPr lang="en-US" dirty="0" smtClean="0"/>
            </a:br>
            <a:r>
              <a:rPr lang="en-US" dirty="0" smtClean="0"/>
              <a:t>24 credit option (core academics)</a:t>
            </a:r>
            <a:endParaRPr lang="en-US" dirty="0"/>
          </a:p>
        </p:txBody>
      </p:sp>
      <p:sp>
        <p:nvSpPr>
          <p:cNvPr id="4" name="TextBox 3"/>
          <p:cNvSpPr txBox="1"/>
          <p:nvPr/>
        </p:nvSpPr>
        <p:spPr>
          <a:xfrm>
            <a:off x="4953000" y="6172200"/>
            <a:ext cx="3810000" cy="646331"/>
          </a:xfrm>
          <a:prstGeom prst="rect">
            <a:avLst/>
          </a:prstGeom>
          <a:noFill/>
        </p:spPr>
        <p:txBody>
          <a:bodyPr wrap="square" rtlCol="0">
            <a:spAutoFit/>
          </a:bodyPr>
          <a:lstStyle/>
          <a:p>
            <a:r>
              <a:rPr lang="en-US" dirty="0" smtClean="0"/>
              <a:t>*AICE= Advanced International Certificate of Education</a:t>
            </a:r>
            <a:endParaRPr lang="en-US" dirty="0"/>
          </a:p>
        </p:txBody>
      </p:sp>
    </p:spTree>
    <p:extLst>
      <p:ext uri="{BB962C8B-B14F-4D97-AF65-F5344CB8AC3E}">
        <p14:creationId xmlns:p14="http://schemas.microsoft.com/office/powerpoint/2010/main" val="38259038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525963"/>
          </a:xfrm>
        </p:spPr>
        <p:txBody>
          <a:bodyPr/>
          <a:lstStyle/>
          <a:p>
            <a:r>
              <a:rPr lang="en-US" dirty="0" smtClean="0"/>
              <a:t>1 Credit in Health Options Physical Education</a:t>
            </a:r>
          </a:p>
          <a:p>
            <a:r>
              <a:rPr lang="en-US" dirty="0" smtClean="0"/>
              <a:t>1 Credit in fine arts OR performing arts OR practical arts courses</a:t>
            </a:r>
          </a:p>
          <a:p>
            <a:r>
              <a:rPr lang="en-US" dirty="0" smtClean="0"/>
              <a:t>8 Elective Credits</a:t>
            </a:r>
          </a:p>
          <a:p>
            <a:r>
              <a:rPr lang="en-US" dirty="0" smtClean="0"/>
              <a:t>And ONE course within the 24 credits in the last 2 slides must have been an ONLINE course</a:t>
            </a:r>
            <a:endParaRPr lang="en-US" dirty="0"/>
          </a:p>
        </p:txBody>
      </p:sp>
      <p:sp>
        <p:nvSpPr>
          <p:cNvPr id="3" name="Title 2"/>
          <p:cNvSpPr>
            <a:spLocks noGrp="1"/>
          </p:cNvSpPr>
          <p:nvPr>
            <p:ph type="title"/>
          </p:nvPr>
        </p:nvSpPr>
        <p:spPr>
          <a:xfrm>
            <a:off x="152400" y="274638"/>
            <a:ext cx="8763000" cy="1143000"/>
          </a:xfrm>
        </p:spPr>
        <p:txBody>
          <a:bodyPr>
            <a:normAutofit fontScale="90000"/>
          </a:bodyPr>
          <a:lstStyle/>
          <a:p>
            <a:pPr algn="ctr"/>
            <a:r>
              <a:rPr lang="en-US" dirty="0"/>
              <a:t>Specific Courses </a:t>
            </a:r>
            <a:r>
              <a:rPr lang="en-US" dirty="0" smtClean="0"/>
              <a:t>within</a:t>
            </a:r>
            <a:r>
              <a:rPr lang="en-US" dirty="0"/>
              <a:t/>
            </a:r>
            <a:br>
              <a:rPr lang="en-US" dirty="0"/>
            </a:br>
            <a:r>
              <a:rPr lang="en-US" dirty="0"/>
              <a:t>24 credit </a:t>
            </a:r>
            <a:r>
              <a:rPr lang="en-US" dirty="0" smtClean="0"/>
              <a:t>option (other subject areas)</a:t>
            </a:r>
            <a:endParaRPr lang="en-US" dirty="0"/>
          </a:p>
        </p:txBody>
      </p:sp>
    </p:spTree>
    <p:extLst>
      <p:ext uri="{BB962C8B-B14F-4D97-AF65-F5344CB8AC3E}">
        <p14:creationId xmlns:p14="http://schemas.microsoft.com/office/powerpoint/2010/main" val="19036839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4 Credits in English Language Arts classes</a:t>
            </a:r>
          </a:p>
          <a:p>
            <a:pPr lvl="1"/>
            <a:r>
              <a:rPr lang="en-US" dirty="0" smtClean="0"/>
              <a:t>English 1, 2, 3, and 4 which can include Advanced Placement, International Baccalaureate, Cambridge AICE*, or Dual Enrollment English classes</a:t>
            </a:r>
          </a:p>
          <a:p>
            <a:r>
              <a:rPr lang="en-US" dirty="0" smtClean="0"/>
              <a:t>4 Credits in Mathematics</a:t>
            </a:r>
          </a:p>
          <a:p>
            <a:pPr lvl="1"/>
            <a:r>
              <a:rPr lang="en-US" dirty="0" smtClean="0"/>
              <a:t>Which must include algebra 1 and geometry</a:t>
            </a:r>
          </a:p>
          <a:p>
            <a:r>
              <a:rPr lang="en-US" dirty="0" smtClean="0"/>
              <a:t>3 Credits in Science</a:t>
            </a:r>
          </a:p>
          <a:p>
            <a:pPr lvl="1"/>
            <a:r>
              <a:rPr lang="en-US" dirty="0" smtClean="0"/>
              <a:t>Which must include biology and 2 other equally rigorous science courses</a:t>
            </a:r>
          </a:p>
          <a:p>
            <a:r>
              <a:rPr lang="en-US" dirty="0" smtClean="0"/>
              <a:t>3 Credits in Social Studies</a:t>
            </a:r>
          </a:p>
          <a:p>
            <a:pPr lvl="1"/>
            <a:r>
              <a:rPr lang="en-US" dirty="0" smtClean="0"/>
              <a:t>Which must include World History, US History, Economics, and Government</a:t>
            </a:r>
          </a:p>
          <a:p>
            <a:pPr marL="393192" lvl="1" indent="0">
              <a:buNone/>
            </a:pPr>
            <a:endParaRPr lang="en-US" dirty="0" smtClean="0"/>
          </a:p>
          <a:p>
            <a:pPr marL="393192" lvl="1" indent="0">
              <a:buNone/>
            </a:pPr>
            <a:endParaRPr lang="en-US" dirty="0"/>
          </a:p>
        </p:txBody>
      </p:sp>
      <p:sp>
        <p:nvSpPr>
          <p:cNvPr id="3" name="Title 2"/>
          <p:cNvSpPr>
            <a:spLocks noGrp="1"/>
          </p:cNvSpPr>
          <p:nvPr>
            <p:ph type="title"/>
          </p:nvPr>
        </p:nvSpPr>
        <p:spPr/>
        <p:txBody>
          <a:bodyPr>
            <a:normAutofit fontScale="90000"/>
          </a:bodyPr>
          <a:lstStyle/>
          <a:p>
            <a:pPr algn="ctr"/>
            <a:r>
              <a:rPr lang="en-US" dirty="0" smtClean="0"/>
              <a:t>Specific Courses within</a:t>
            </a:r>
            <a:br>
              <a:rPr lang="en-US" dirty="0" smtClean="0"/>
            </a:br>
            <a:r>
              <a:rPr lang="en-US" dirty="0" smtClean="0"/>
              <a:t>18 credit option (core academics)</a:t>
            </a:r>
            <a:endParaRPr lang="en-US" dirty="0"/>
          </a:p>
        </p:txBody>
      </p:sp>
      <p:sp>
        <p:nvSpPr>
          <p:cNvPr id="4" name="TextBox 3"/>
          <p:cNvSpPr txBox="1"/>
          <p:nvPr/>
        </p:nvSpPr>
        <p:spPr>
          <a:xfrm>
            <a:off x="4953000" y="6172200"/>
            <a:ext cx="3810000" cy="646331"/>
          </a:xfrm>
          <a:prstGeom prst="rect">
            <a:avLst/>
          </a:prstGeom>
          <a:noFill/>
        </p:spPr>
        <p:txBody>
          <a:bodyPr wrap="square" rtlCol="0">
            <a:spAutoFit/>
          </a:bodyPr>
          <a:lstStyle/>
          <a:p>
            <a:r>
              <a:rPr lang="en-US" dirty="0" smtClean="0"/>
              <a:t>*AICE= Advanced International Certificate of Education</a:t>
            </a:r>
            <a:endParaRPr lang="en-US" dirty="0"/>
          </a:p>
        </p:txBody>
      </p:sp>
    </p:spTree>
    <p:extLst>
      <p:ext uri="{BB962C8B-B14F-4D97-AF65-F5344CB8AC3E}">
        <p14:creationId xmlns:p14="http://schemas.microsoft.com/office/powerpoint/2010/main" val="41878410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525963"/>
          </a:xfrm>
        </p:spPr>
        <p:txBody>
          <a:bodyPr/>
          <a:lstStyle/>
          <a:p>
            <a:r>
              <a:rPr lang="en-US" dirty="0" smtClean="0"/>
              <a:t>1 Credit in fine arts OR performing arts OR practical arts courses</a:t>
            </a:r>
          </a:p>
          <a:p>
            <a:r>
              <a:rPr lang="en-US" dirty="0" smtClean="0"/>
              <a:t>3 Elective Credits</a:t>
            </a:r>
          </a:p>
          <a:p>
            <a:r>
              <a:rPr lang="en-US" dirty="0" smtClean="0"/>
              <a:t>NO Health Options Physical Education course OR online course are needed for the 18 credit option</a:t>
            </a:r>
            <a:endParaRPr lang="en-US" dirty="0"/>
          </a:p>
        </p:txBody>
      </p:sp>
      <p:sp>
        <p:nvSpPr>
          <p:cNvPr id="3" name="Title 2"/>
          <p:cNvSpPr>
            <a:spLocks noGrp="1"/>
          </p:cNvSpPr>
          <p:nvPr>
            <p:ph type="title"/>
          </p:nvPr>
        </p:nvSpPr>
        <p:spPr>
          <a:xfrm>
            <a:off x="152400" y="274638"/>
            <a:ext cx="8763000" cy="1143000"/>
          </a:xfrm>
        </p:spPr>
        <p:txBody>
          <a:bodyPr>
            <a:normAutofit fontScale="90000"/>
          </a:bodyPr>
          <a:lstStyle/>
          <a:p>
            <a:pPr algn="ctr"/>
            <a:r>
              <a:rPr lang="en-US" dirty="0"/>
              <a:t>Specific Courses </a:t>
            </a:r>
            <a:r>
              <a:rPr lang="en-US" dirty="0" smtClean="0"/>
              <a:t>within</a:t>
            </a:r>
            <a:r>
              <a:rPr lang="en-US" dirty="0"/>
              <a:t/>
            </a:r>
            <a:br>
              <a:rPr lang="en-US" dirty="0"/>
            </a:br>
            <a:r>
              <a:rPr lang="en-US" dirty="0" smtClean="0"/>
              <a:t>18 </a:t>
            </a:r>
            <a:r>
              <a:rPr lang="en-US" dirty="0"/>
              <a:t>credit </a:t>
            </a:r>
            <a:r>
              <a:rPr lang="en-US" dirty="0" smtClean="0"/>
              <a:t>option (other subject areas)</a:t>
            </a:r>
            <a:endParaRPr lang="en-US" dirty="0"/>
          </a:p>
        </p:txBody>
      </p:sp>
    </p:spTree>
    <p:extLst>
      <p:ext uri="{BB962C8B-B14F-4D97-AF65-F5344CB8AC3E}">
        <p14:creationId xmlns:p14="http://schemas.microsoft.com/office/powerpoint/2010/main" val="3797758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177</TotalTime>
  <Words>841</Words>
  <Application>Microsoft Office PowerPoint</Application>
  <PresentationFormat>On-screen Show (4:3)</PresentationFormat>
  <Paragraphs>105</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Brush Script MT</vt:lpstr>
      <vt:lpstr>Lucida Sans Unicode</vt:lpstr>
      <vt:lpstr>Verdana</vt:lpstr>
      <vt:lpstr>Wingdings 2</vt:lpstr>
      <vt:lpstr>Wingdings 3</vt:lpstr>
      <vt:lpstr>Concourse</vt:lpstr>
      <vt:lpstr>High School  Graduation Requirements</vt:lpstr>
      <vt:lpstr>Agenda</vt:lpstr>
      <vt:lpstr>Where to access this information?</vt:lpstr>
      <vt:lpstr>State of Florida  Graduation Requirements</vt:lpstr>
      <vt:lpstr>Number of Credits Required for Graduation</vt:lpstr>
      <vt:lpstr>Specific Courses within 24 credit option (core academics)</vt:lpstr>
      <vt:lpstr>Specific Courses within 24 credit option (other subject areas)</vt:lpstr>
      <vt:lpstr>Specific Courses within 18 credit option (core academics)</vt:lpstr>
      <vt:lpstr>Specific Courses within 18 credit option (other subject areas)</vt:lpstr>
      <vt:lpstr>Allowable Industry Certifications for Course Substitutions</vt:lpstr>
      <vt:lpstr>Allowable Industry Certifications for Course Substitutions</vt:lpstr>
      <vt:lpstr>State Diploma Designations </vt:lpstr>
      <vt:lpstr>State Diploma Designations</vt:lpstr>
      <vt:lpstr>Has your student selected their…</vt:lpstr>
      <vt:lpstr>Pinellas Pathways to Graduation</vt:lpstr>
      <vt:lpstr>Pinellas Pathways to Graduation</vt:lpstr>
      <vt:lpstr>Pinellas Pathways to Graduation</vt:lpstr>
      <vt:lpstr>State Assessments Requiring a Passing Score for Graduation</vt:lpstr>
      <vt:lpstr>Please note… </vt:lpstr>
      <vt:lpstr>Please keep topics general!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School  Graduation Requirements</dc:title>
  <dc:creator>Xuser</dc:creator>
  <cp:lastModifiedBy>Juul Christopher</cp:lastModifiedBy>
  <cp:revision>35</cp:revision>
  <dcterms:created xsi:type="dcterms:W3CDTF">2015-10-23T23:24:54Z</dcterms:created>
  <dcterms:modified xsi:type="dcterms:W3CDTF">2015-11-03T13:02:17Z</dcterms:modified>
</cp:coreProperties>
</file>